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85" r:id="rId2"/>
    <p:sldId id="343" r:id="rId3"/>
    <p:sldId id="391" r:id="rId4"/>
    <p:sldId id="392" r:id="rId5"/>
    <p:sldId id="393" r:id="rId6"/>
    <p:sldId id="394" r:id="rId7"/>
    <p:sldId id="395" r:id="rId8"/>
    <p:sldId id="396" r:id="rId9"/>
    <p:sldId id="276" r:id="rId10"/>
  </p:sldIdLst>
  <p:sldSz cx="12192000" cy="6858000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85">
          <p15:clr>
            <a:srgbClr val="A4A3A4"/>
          </p15:clr>
        </p15:guide>
        <p15:guide id="2" pos="38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52E"/>
    <a:srgbClr val="777777"/>
    <a:srgbClr val="FF9933"/>
    <a:srgbClr val="FFCC99"/>
    <a:srgbClr val="FF7C80"/>
    <a:srgbClr val="FF66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-726" y="-84"/>
      </p:cViewPr>
      <p:guideLst>
        <p:guide orient="horz" pos="2185"/>
        <p:guide pos="38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ea"/>
              </a:rPr>
              <a:t>‹#›</a:t>
            </a:fld>
            <a:endParaRPr lang="zh-CN" altLang="en-US" sz="1200" strike="noStrike" noProof="1"/>
          </a:p>
        </p:txBody>
      </p:sp>
    </p:spTree>
    <p:extLst>
      <p:ext uri="{BB962C8B-B14F-4D97-AF65-F5344CB8AC3E}">
        <p14:creationId xmlns:p14="http://schemas.microsoft.com/office/powerpoint/2010/main" val="36340375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5362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15363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/>
          <a:lstStyle/>
          <a:p>
            <a:pPr lvl="0" algn="r"/>
            <a:fld id="{9A0DB2DC-4C9A-4742-B13C-FB6460FD3503}" type="slidenum">
              <a:rPr lang="zh-CN" altLang="en-US" sz="1200" dirty="0"/>
              <a:t>1</a:t>
            </a:fld>
            <a:endParaRPr lang="zh-CN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C9D8768-BF6F-4987-BCC8-8A1EA69671DA}" type="datetime1">
              <a:rPr kumimoji="0" lang="zh-CN" altLang="en-US" b="0" i="0" strike="noStrike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2023/10/10</a:t>
            </a:fld>
            <a:endParaRPr kumimoji="0" lang="zh-CN" altLang="en-US" b="0" i="0" strike="noStrike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b="0" i="0" strike="noStrike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algn="r" eaLnBrk="1" fontAlgn="base" hangingPunct="1">
              <a:buChar char="•"/>
            </a:pPr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‹#›</a:t>
            </a:fld>
            <a:endParaRPr lang="zh-CN" altLang="en-US" sz="1200" strike="noStrike" noProof="1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012288F0-7EBB-4019-B012-C971B4F65122}" type="datetime1">
              <a:rPr kumimoji="0" lang="zh-CN" altLang="en-US" b="0" i="0" strike="noStrike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2023/10/10</a:t>
            </a:fld>
            <a:endParaRPr kumimoji="0" lang="zh-CN" altLang="en-US" b="0" i="0" strike="noStrike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b="0" i="0" strike="noStrike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algn="r" eaLnBrk="1" fontAlgn="base" hangingPunct="1">
              <a:buChar char="•"/>
            </a:pPr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‹#›</a:t>
            </a:fld>
            <a:endParaRPr lang="zh-CN" altLang="en-US" sz="1200" strike="noStrike" noProof="1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921A89EF-31BC-45D1-BA98-D04501F736FC}" type="datetime1">
              <a:rPr kumimoji="0" lang="zh-CN" altLang="en-US" b="0" i="0" strike="noStrike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2023/10/10</a:t>
            </a:fld>
            <a:endParaRPr kumimoji="0" lang="zh-CN" altLang="en-US" b="0" i="0" strike="noStrike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b="0" i="0" strike="noStrike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algn="r" eaLnBrk="1" fontAlgn="base" hangingPunct="1">
              <a:buChar char="•"/>
            </a:pPr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‹#›</a:t>
            </a:fld>
            <a:endParaRPr lang="zh-CN" altLang="en-US" sz="1200" strike="noStrike" noProof="1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49EBEDEE-3CA1-4BB2-BD30-C3B16062A04B}" type="datetime1">
              <a:rPr kumimoji="0" lang="zh-CN" altLang="en-US" b="0" i="0" strike="noStrike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2023/10/10</a:t>
            </a:fld>
            <a:endParaRPr kumimoji="0" lang="zh-CN" altLang="en-US" b="0" i="0" strike="noStrike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b="0" i="0" strike="noStrike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algn="r" eaLnBrk="1" fontAlgn="base" hangingPunct="1">
              <a:buChar char="•"/>
            </a:pPr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‹#›</a:t>
            </a:fld>
            <a:endParaRPr lang="zh-CN" altLang="en-US" sz="1200" strike="noStrike" noProof="1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EE7799A-290E-4CF9-B385-A93941BAFC4B}" type="datetime1">
              <a:rPr kumimoji="0" lang="zh-CN" altLang="en-US" b="0" i="0" strike="noStrike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2023/10/10</a:t>
            </a:fld>
            <a:endParaRPr kumimoji="0" lang="zh-CN" altLang="en-US" b="0" i="0" strike="noStrike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b="0" i="0" strike="noStrike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algn="r" eaLnBrk="1" fontAlgn="base" hangingPunct="1">
              <a:buChar char="•"/>
            </a:pPr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‹#›</a:t>
            </a:fld>
            <a:endParaRPr lang="zh-CN" altLang="en-US" sz="1200" strike="noStrike" noProof="1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E60B871-9ECF-44D8-9D5D-0E268F2E0F8A}" type="datetime1">
              <a:rPr kumimoji="0" lang="zh-CN" altLang="en-US" b="0" i="0" strike="noStrike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2023/10/10</a:t>
            </a:fld>
            <a:endParaRPr kumimoji="0" lang="zh-CN" altLang="en-US" b="0" i="0" strike="noStrike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b="0" i="0" strike="noStrike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algn="r" eaLnBrk="1" fontAlgn="base" hangingPunct="1">
              <a:buChar char="•"/>
            </a:pPr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‹#›</a:t>
            </a:fld>
            <a:endParaRPr lang="zh-CN" altLang="en-US" sz="1200" strike="noStrike" noProof="1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2F7D5BF7-2E4B-4D0D-87EF-F67D4DCA421C}" type="datetime1">
              <a:rPr kumimoji="0" lang="zh-CN" altLang="en-US" b="0" i="0" strike="noStrike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2023/10/10</a:t>
            </a:fld>
            <a:endParaRPr kumimoji="0" lang="zh-CN" altLang="en-US" b="0" i="0" strike="noStrike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b="0" i="0" strike="noStrike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algn="r" eaLnBrk="1" fontAlgn="base" hangingPunct="1">
              <a:buChar char="•"/>
            </a:pPr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‹#›</a:t>
            </a:fld>
            <a:endParaRPr lang="zh-CN" altLang="en-US" sz="1200" strike="noStrike" noProof="1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0ABF9839-AEF5-417D-8E0D-42916446C937}" type="datetime1">
              <a:rPr kumimoji="0" lang="zh-CN" altLang="en-US" b="0" i="0" strike="noStrike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2023/10/10</a:t>
            </a:fld>
            <a:endParaRPr kumimoji="0" lang="zh-CN" altLang="en-US" b="0" i="0" strike="noStrike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b="0" i="0" strike="noStrike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algn="r" eaLnBrk="1" fontAlgn="base" hangingPunct="1">
              <a:buChar char="•"/>
            </a:pPr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‹#›</a:t>
            </a:fld>
            <a:endParaRPr lang="zh-CN" altLang="en-US" sz="1200" strike="noStrike" noProof="1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C6D3E399-7F9B-411C-8AA4-AA95E67EF3A7}" type="datetime1">
              <a:rPr kumimoji="0" lang="zh-CN" altLang="en-US" b="0" i="0" strike="noStrike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2023/10/10</a:t>
            </a:fld>
            <a:endParaRPr kumimoji="0" lang="zh-CN" altLang="en-US" b="0" i="0" strike="noStrike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b="0" i="0" strike="noStrike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algn="r" eaLnBrk="1" fontAlgn="base" hangingPunct="1">
              <a:buChar char="•"/>
            </a:pPr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‹#›</a:t>
            </a:fld>
            <a:endParaRPr lang="zh-CN" altLang="en-US" sz="1200" strike="noStrike" noProof="1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8919E62E-25B6-495D-9783-603A6CBD034D}" type="datetime1">
              <a:rPr kumimoji="0" lang="zh-CN" altLang="en-US" b="0" i="0" strike="noStrike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2023/10/10</a:t>
            </a:fld>
            <a:endParaRPr kumimoji="0" lang="zh-CN" altLang="en-US" b="0" i="0" strike="noStrike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b="0" i="0" strike="noStrike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algn="r" eaLnBrk="1" fontAlgn="base" hangingPunct="1">
              <a:buChar char="•"/>
            </a:pPr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‹#›</a:t>
            </a:fld>
            <a:endParaRPr lang="zh-CN" altLang="en-US" sz="1200" strike="noStrike" noProof="1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" panose="020F0502020204030204" pitchFamily="34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E92C5BCC-51E0-455A-B86C-598D15C19590}" type="datetime1">
              <a:rPr kumimoji="0" lang="zh-CN" altLang="en-US" b="0" i="0" strike="noStrike" kern="1200" cap="none" spc="0" normalizeH="0" baseline="0" noProof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2023/10/10</a:t>
            </a:fld>
            <a:endParaRPr kumimoji="0" lang="zh-CN" altLang="en-US" b="0" i="0" strike="noStrike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b="0" i="0" strike="noStrike" kern="1200" cap="none" spc="0" normalizeH="0" baseline="0" noProof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algn="r" eaLnBrk="1" fontAlgn="base" hangingPunct="1">
              <a:buChar char="•"/>
            </a:pPr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‹#›</a:t>
            </a:fld>
            <a:endParaRPr lang="zh-CN" altLang="en-US" sz="1200" strike="noStrike" noProof="1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zh-CN" dirty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zh-CN" altLang="zh-CN" dirty="0"/>
              <a:t>单击此处编辑母版文本样式</a:t>
            </a:r>
          </a:p>
          <a:p>
            <a:pPr lvl="1" indent="-228600"/>
            <a:r>
              <a:rPr lang="zh-CN" altLang="zh-CN" dirty="0"/>
              <a:t>第二级</a:t>
            </a:r>
          </a:p>
          <a:p>
            <a:pPr lvl="2" indent="-228600"/>
            <a:r>
              <a:rPr lang="zh-CN" altLang="zh-CN" dirty="0"/>
              <a:t>第三级</a:t>
            </a:r>
          </a:p>
          <a:p>
            <a:pPr lvl="3" indent="-228600"/>
            <a:r>
              <a:rPr lang="zh-CN" altLang="zh-CN" dirty="0"/>
              <a:t>第四级</a:t>
            </a:r>
          </a:p>
          <a:p>
            <a:pPr lvl="4" indent="-228600"/>
            <a:r>
              <a:rPr lang="zh-CN" altLang="zh-CN" dirty="0"/>
              <a:t>第五级</a:t>
            </a:r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FD0C27A-6F3D-4DBF-AF62-B33FF47DA98B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2023/10/10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lvl="0" algn="r" eaLnBrk="1" fontAlgn="base" hangingPunct="1">
              <a:buChar char="•"/>
            </a:pPr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‹#›</a:t>
            </a:fld>
            <a:endParaRPr lang="zh-CN" altLang="en-US" sz="1200" strike="noStrike" noProof="1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  <a:sym typeface="Calibri Light" panose="020F0302020204030204" pitchFamily="34" charset="0"/>
        </a:defRPr>
      </a:lvl1pPr>
      <a:lvl2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sym typeface="Calibri Light" panose="020F0302020204030204" pitchFamily="34" charset="0"/>
        </a:defRPr>
      </a:lvl2pPr>
      <a:lvl3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sym typeface="Calibri Light" panose="020F0302020204030204" pitchFamily="34" charset="0"/>
        </a:defRPr>
      </a:lvl3pPr>
      <a:lvl4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sym typeface="Calibri Light" panose="020F0302020204030204" pitchFamily="34" charset="0"/>
        </a:defRPr>
      </a:lvl4pPr>
      <a:lvl5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sym typeface="Calibri Light" panose="020F0302020204030204" pitchFamily="34" charset="0"/>
        </a:defRPr>
      </a:lvl5pPr>
      <a:lvl6pPr marL="13716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sym typeface="Calibri Light" panose="020F0302020204030204" pitchFamily="34" charset="0"/>
        </a:defRPr>
      </a:lvl6pPr>
      <a:lvl7pPr marL="18288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sym typeface="Calibri Light" panose="020F0302020204030204" pitchFamily="34" charset="0"/>
        </a:defRPr>
      </a:lvl7pPr>
      <a:lvl8pPr marL="22860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sym typeface="Calibri Light" panose="020F0302020204030204" pitchFamily="34" charset="0"/>
        </a:defRPr>
      </a:lvl8pPr>
      <a:lvl9pPr marL="27432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sym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未标题-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990600" y="-887412"/>
            <a:ext cx="7340600" cy="78771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38" name="Picture 3" descr="未标题-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44788" y="-889000"/>
            <a:ext cx="9447212" cy="7878763"/>
          </a:xfrm>
          <a:prstGeom prst="rect">
            <a:avLst/>
          </a:prstGeom>
          <a:solidFill>
            <a:srgbClr val="C9452E"/>
          </a:solidFill>
          <a:ln w="9525">
            <a:noFill/>
          </a:ln>
        </p:spPr>
      </p:pic>
      <p:sp>
        <p:nvSpPr>
          <p:cNvPr id="14339" name="矩形 3"/>
          <p:cNvSpPr/>
          <p:nvPr/>
        </p:nvSpPr>
        <p:spPr>
          <a:xfrm>
            <a:off x="-345981" y="914400"/>
            <a:ext cx="11471181" cy="4052048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zh-CN" altLang="en-US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中国大学生心理健康测评系统</a:t>
            </a:r>
            <a:endParaRPr lang="en-US" altLang="zh-CN" sz="4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zh-CN" altLang="en-US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操作培训指导</a:t>
            </a:r>
          </a:p>
          <a:p>
            <a:pPr algn="ctr"/>
            <a:endParaRPr lang="zh-CN" altLang="en-US" sz="4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4340" name="文本框 6"/>
          <p:cNvSpPr txBox="1"/>
          <p:nvPr/>
        </p:nvSpPr>
        <p:spPr>
          <a:xfrm>
            <a:off x="8502650" y="6061075"/>
            <a:ext cx="1857375" cy="587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eaLnBrk="0" hangingPunct="0"/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  <a:sym typeface="Calibri" panose="020F0502020204030204" pitchFamily="34" charset="0"/>
            </a:endParaRPr>
          </a:p>
        </p:txBody>
      </p:sp>
      <p:sp>
        <p:nvSpPr>
          <p:cNvPr id="14341" name="文本框 2"/>
          <p:cNvSpPr txBox="1"/>
          <p:nvPr/>
        </p:nvSpPr>
        <p:spPr>
          <a:xfrm>
            <a:off x="8502650" y="6280150"/>
            <a:ext cx="3468688" cy="368300"/>
          </a:xfrm>
          <a:prstGeom prst="rect">
            <a:avLst/>
          </a:prstGeom>
          <a:solidFill>
            <a:srgbClr val="C9452E"/>
          </a:solidFill>
          <a:ln w="9525">
            <a:noFill/>
          </a:ln>
        </p:spPr>
        <p:txBody>
          <a:bodyPr anchor="t">
            <a:spAutoFit/>
          </a:bodyPr>
          <a:lstStyle/>
          <a:p>
            <a:pPr eaLnBrk="0" hangingPunct="0"/>
            <a:r>
              <a:rPr lang="zh-CN" altLang="en-US" b="1" dirty="0">
                <a:solidFill>
                  <a:schemeClr val="bg1"/>
                </a:solidFill>
                <a:latin typeface="Helvetica Neue"/>
                <a:ea typeface="微软雅黑" panose="020B0503020204020204" pitchFamily="34" charset="-122"/>
                <a:sym typeface="Calibri" panose="020F0502020204030204" pitchFamily="34" charset="0"/>
              </a:rPr>
              <a:t>中国大学生心理健康测评系统</a:t>
            </a:r>
            <a:endParaRPr lang="zh-CN" altLang="en-US" b="1" dirty="0">
              <a:latin typeface="Calibri" panose="020F0502020204030204" pitchFamily="34" charset="0"/>
              <a:ea typeface="宋体" panose="02010600030101010101" pitchFamily="2" charset="-122"/>
              <a:sym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/>
          <p:nvPr/>
        </p:nvSpPr>
        <p:spPr>
          <a:xfrm>
            <a:off x="3216275" y="2800350"/>
            <a:ext cx="12192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zh-CN" altLang="zh-CN" dirty="0">
              <a:solidFill>
                <a:srgbClr val="000000"/>
              </a:solidFill>
              <a:latin typeface="Calibri" panose="020F0502020204030204" pitchFamily="34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26626" name="Rectangle 3"/>
          <p:cNvSpPr/>
          <p:nvPr/>
        </p:nvSpPr>
        <p:spPr>
          <a:xfrm>
            <a:off x="-12700" y="-6350"/>
            <a:ext cx="12193588" cy="863600"/>
          </a:xfrm>
          <a:prstGeom prst="rect">
            <a:avLst/>
          </a:prstGeom>
          <a:solidFill>
            <a:srgbClr val="D2452E"/>
          </a:solidFill>
          <a:ln w="9525">
            <a:noFill/>
          </a:ln>
        </p:spPr>
        <p:txBody>
          <a:bodyPr anchor="ctr"/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  <a:sym typeface="Calibri" panose="020F0502020204030204" pitchFamily="34" charset="0"/>
            </a:endParaRPr>
          </a:p>
        </p:txBody>
      </p:sp>
      <p:sp>
        <p:nvSpPr>
          <p:cNvPr id="26628" name="心形 211"/>
          <p:cNvSpPr/>
          <p:nvPr/>
        </p:nvSpPr>
        <p:spPr>
          <a:xfrm>
            <a:off x="179388" y="223838"/>
            <a:ext cx="576262" cy="447675"/>
          </a:xfrm>
          <a:custGeom>
            <a:avLst/>
            <a:gdLst/>
            <a:ahLst/>
            <a:cxnLst>
              <a:cxn ang="0">
                <a:pos x="730" y="80"/>
              </a:cxn>
              <a:cxn ang="0">
                <a:pos x="730" y="321"/>
              </a:cxn>
              <a:cxn ang="0">
                <a:pos x="730" y="80"/>
              </a:cxn>
            </a:cxnLst>
            <a:rect l="0" t="0" r="0" b="0"/>
            <a:pathLst>
              <a:path w="1905000" h="1905000">
                <a:moveTo>
                  <a:pt x="952500" y="476250"/>
                </a:moveTo>
                <a:cubicBezTo>
                  <a:pt x="1349375" y="-635000"/>
                  <a:pt x="2897188" y="476250"/>
                  <a:pt x="952500" y="1905000"/>
                </a:cubicBezTo>
                <a:cubicBezTo>
                  <a:pt x="-992187" y="476250"/>
                  <a:pt x="555625" y="-635000"/>
                  <a:pt x="952500" y="47625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6629" name="Text Box 6"/>
          <p:cNvSpPr txBox="1"/>
          <p:nvPr/>
        </p:nvSpPr>
        <p:spPr>
          <a:xfrm>
            <a:off x="1014413" y="217488"/>
            <a:ext cx="3519487" cy="40005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  <a:latin typeface="Helvetica Neue"/>
                <a:ea typeface="微软雅黑" panose="020B0503020204020204" pitchFamily="34" charset="-122"/>
                <a:sym typeface="Calibri" panose="020F0502020204030204" pitchFamily="34" charset="0"/>
              </a:rPr>
              <a:t>中国大学生心理健康测评系统</a:t>
            </a:r>
          </a:p>
        </p:txBody>
      </p:sp>
      <p:sp>
        <p:nvSpPr>
          <p:cNvPr id="26630" name="TextBox 5"/>
          <p:cNvSpPr txBox="1"/>
          <p:nvPr/>
        </p:nvSpPr>
        <p:spPr>
          <a:xfrm>
            <a:off x="846813" y="1732802"/>
            <a:ext cx="10169759" cy="1938990"/>
          </a:xfrm>
          <a:prstGeom prst="rect">
            <a:avLst/>
          </a:prstGeom>
          <a:noFill/>
          <a:ln w="9525">
            <a:noFill/>
          </a:ln>
        </p:spPr>
        <p:txBody>
          <a:bodyPr wrap="square" lIns="45719" tIns="45719" rIns="45719" bIns="45719" anchor="t">
            <a:spAutoFit/>
          </a:bodyPr>
          <a:lstStyle/>
          <a:p>
            <a:pPr algn="ctr" latinLnBrk="1" hangingPunct="0">
              <a:lnSpc>
                <a:spcPct val="150000"/>
              </a:lnSpc>
            </a:pPr>
            <a:r>
              <a:rPr lang="zh-CN" altLang="en-US" sz="4000" b="1" dirty="0" smtClean="0">
                <a:solidFill>
                  <a:srgbClr val="D2452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学生基于</a:t>
            </a:r>
            <a:r>
              <a:rPr lang="zh-CN" altLang="en-US" sz="4000" b="1" dirty="0">
                <a:solidFill>
                  <a:srgbClr val="D2452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云平台进行心理测评工作的</a:t>
            </a:r>
          </a:p>
          <a:p>
            <a:pPr algn="ctr" latinLnBrk="1" hangingPunct="0">
              <a:lnSpc>
                <a:spcPct val="150000"/>
              </a:lnSpc>
            </a:pPr>
            <a:r>
              <a:rPr lang="zh-CN" altLang="en-US" sz="4000" b="1" dirty="0">
                <a:solidFill>
                  <a:srgbClr val="D2452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使用指导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/>
          <p:nvPr/>
        </p:nvSpPr>
        <p:spPr>
          <a:xfrm>
            <a:off x="3216275" y="2800350"/>
            <a:ext cx="12192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zh-CN" altLang="zh-CN" dirty="0">
              <a:solidFill>
                <a:srgbClr val="000000"/>
              </a:solidFill>
              <a:latin typeface="Calibri" panose="020F0502020204030204" pitchFamily="34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26626" name="Rectangle 3"/>
          <p:cNvSpPr/>
          <p:nvPr/>
        </p:nvSpPr>
        <p:spPr>
          <a:xfrm>
            <a:off x="-12700" y="-6350"/>
            <a:ext cx="12193588" cy="863600"/>
          </a:xfrm>
          <a:prstGeom prst="rect">
            <a:avLst/>
          </a:prstGeom>
          <a:solidFill>
            <a:srgbClr val="D2452E"/>
          </a:solidFill>
          <a:ln w="9525">
            <a:noFill/>
          </a:ln>
        </p:spPr>
        <p:txBody>
          <a:bodyPr anchor="ctr"/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  <a:sym typeface="Calibri" panose="020F0502020204030204" pitchFamily="34" charset="0"/>
            </a:endParaRPr>
          </a:p>
        </p:txBody>
      </p:sp>
      <p:sp>
        <p:nvSpPr>
          <p:cNvPr id="26628" name="心形 211"/>
          <p:cNvSpPr/>
          <p:nvPr/>
        </p:nvSpPr>
        <p:spPr>
          <a:xfrm>
            <a:off x="179388" y="223838"/>
            <a:ext cx="576262" cy="447675"/>
          </a:xfrm>
          <a:custGeom>
            <a:avLst/>
            <a:gdLst/>
            <a:ahLst/>
            <a:cxnLst>
              <a:cxn ang="0">
                <a:pos x="730" y="80"/>
              </a:cxn>
              <a:cxn ang="0">
                <a:pos x="730" y="321"/>
              </a:cxn>
              <a:cxn ang="0">
                <a:pos x="730" y="80"/>
              </a:cxn>
            </a:cxnLst>
            <a:rect l="0" t="0" r="0" b="0"/>
            <a:pathLst>
              <a:path w="1905000" h="1905000">
                <a:moveTo>
                  <a:pt x="952500" y="476250"/>
                </a:moveTo>
                <a:cubicBezTo>
                  <a:pt x="1349375" y="-635000"/>
                  <a:pt x="2897188" y="476250"/>
                  <a:pt x="952500" y="1905000"/>
                </a:cubicBezTo>
                <a:cubicBezTo>
                  <a:pt x="-992187" y="476250"/>
                  <a:pt x="555625" y="-635000"/>
                  <a:pt x="952500" y="47625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6629" name="Text Box 6"/>
          <p:cNvSpPr txBox="1"/>
          <p:nvPr/>
        </p:nvSpPr>
        <p:spPr>
          <a:xfrm>
            <a:off x="1014413" y="217488"/>
            <a:ext cx="3519487" cy="40005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  <a:latin typeface="Helvetica Neue"/>
                <a:ea typeface="微软雅黑" panose="020B0503020204020204" pitchFamily="34" charset="-122"/>
                <a:sym typeface="Calibri" panose="020F0502020204030204" pitchFamily="34" charset="0"/>
              </a:rPr>
              <a:t>中国大学生心理健康测评系统</a:t>
            </a:r>
          </a:p>
        </p:txBody>
      </p:sp>
      <p:sp>
        <p:nvSpPr>
          <p:cNvPr id="26630" name="TextBox 5"/>
          <p:cNvSpPr txBox="1"/>
          <p:nvPr/>
        </p:nvSpPr>
        <p:spPr>
          <a:xfrm>
            <a:off x="386862" y="1101967"/>
            <a:ext cx="11535507" cy="5386088"/>
          </a:xfrm>
          <a:prstGeom prst="rect">
            <a:avLst/>
          </a:prstGeom>
          <a:noFill/>
          <a:ln w="9525">
            <a:noFill/>
          </a:ln>
        </p:spPr>
        <p:txBody>
          <a:bodyPr wrap="square" lIns="45719" tIns="45719" rIns="45719" bIns="45719" anchor="t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各位同学，大家好：</a:t>
            </a:r>
            <a:endParaRPr lang="en-US" altLang="zh-CN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2400" b="1" dirty="0"/>
          </a:p>
          <a:p>
            <a:pPr>
              <a:lnSpc>
                <a:spcPct val="150000"/>
              </a:lnSpc>
            </a:pPr>
            <a:r>
              <a:rPr lang="zh-CN" altLang="en-US" sz="2400" b="1" dirty="0"/>
              <a:t> </a:t>
            </a:r>
            <a:r>
              <a:rPr lang="zh-CN" altLang="en-US" sz="2400" b="1" dirty="0" smtClean="0"/>
              <a:t>       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欢迎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你们参加大学生心理健康测试。本测试对大家没有任何方面的影响，请不要有任何的担心，测试结果严格保密，仅供学校心理健康专业人员使用，以便在需要时为你提供心理健康服务，不会影响你的学籍、档案、入党、奖惩、升学和就业等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测试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时请保持良好的心态，认真阅读测试步骤，心平气和地答卷。测试情况为最近一月的状况。务必请根据自己的实际情况如实选择或填写，不要与他人交谈与讨论，也不要过多地琢磨，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凭第一印象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，独立完成。所有问题的答案无对错之分，请尽量保证测试的真实准确性，这有助于我们在后期对您的测试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结果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给予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真实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准确的反馈。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</a:rPr>
              <a:t>    </a:t>
            </a:r>
            <a:endParaRPr lang="zh-CN" altLang="en-US" sz="2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/>
          <p:nvPr/>
        </p:nvSpPr>
        <p:spPr>
          <a:xfrm>
            <a:off x="-12700" y="-6351"/>
            <a:ext cx="12192000" cy="863600"/>
          </a:xfrm>
          <a:prstGeom prst="rect">
            <a:avLst/>
          </a:prstGeom>
          <a:solidFill>
            <a:srgbClr val="D2452E"/>
          </a:solidFill>
          <a:ln w="9525">
            <a:noFill/>
          </a:ln>
        </p:spPr>
        <p:txBody>
          <a:bodyPr wrap="none" anchor="ctr"/>
          <a:lstStyle/>
          <a:p>
            <a:pPr algn="ctr"/>
            <a:endParaRPr lang="zh-CN" altLang="zh-CN" sz="2400" dirty="0">
              <a:solidFill>
                <a:schemeClr val="accent2"/>
              </a:solidFill>
              <a:latin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9699" name="心形 211"/>
          <p:cNvSpPr/>
          <p:nvPr/>
        </p:nvSpPr>
        <p:spPr>
          <a:xfrm>
            <a:off x="179389" y="223839"/>
            <a:ext cx="576263" cy="447675"/>
          </a:xfrm>
          <a:custGeom>
            <a:avLst/>
            <a:gdLst/>
            <a:ahLst/>
            <a:cxnLst>
              <a:cxn ang="0">
                <a:pos x="730" y="80"/>
              </a:cxn>
              <a:cxn ang="0">
                <a:pos x="730" y="321"/>
              </a:cxn>
              <a:cxn ang="0">
                <a:pos x="730" y="80"/>
              </a:cxn>
            </a:cxnLst>
            <a:rect l="0" t="0" r="0" b="0"/>
            <a:pathLst>
              <a:path w="1905000" h="1905000">
                <a:moveTo>
                  <a:pt x="952500" y="476250"/>
                </a:moveTo>
                <a:cubicBezTo>
                  <a:pt x="1349375" y="-635000"/>
                  <a:pt x="2897188" y="476250"/>
                  <a:pt x="952500" y="1905000"/>
                </a:cubicBezTo>
                <a:cubicBezTo>
                  <a:pt x="-992187" y="476250"/>
                  <a:pt x="555625" y="-635000"/>
                  <a:pt x="952500" y="47625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</a:ln>
        </p:spPr>
        <p:txBody>
          <a:bodyPr/>
          <a:lstStyle/>
          <a:p>
            <a:endParaRPr lang="zh-CN" altLang="en-US" sz="2400"/>
          </a:p>
        </p:txBody>
      </p:sp>
      <p:sp>
        <p:nvSpPr>
          <p:cNvPr id="29700" name="Text Box 5"/>
          <p:cNvSpPr txBox="1"/>
          <p:nvPr/>
        </p:nvSpPr>
        <p:spPr>
          <a:xfrm>
            <a:off x="1014413" y="217488"/>
            <a:ext cx="3518912" cy="40011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  <a:latin typeface="Helvetica Neue"/>
                <a:ea typeface="微软雅黑" panose="020B0503020204020204" pitchFamily="34" charset="-122"/>
                <a:sym typeface="Calibri" panose="020F0502020204030204" pitchFamily="34" charset="0"/>
              </a:rPr>
              <a:t>中国大学生心理健康测评系统</a:t>
            </a:r>
          </a:p>
        </p:txBody>
      </p:sp>
      <p:sp>
        <p:nvSpPr>
          <p:cNvPr id="29701" name="TextBox 5"/>
          <p:cNvSpPr txBox="1"/>
          <p:nvPr/>
        </p:nvSpPr>
        <p:spPr>
          <a:xfrm>
            <a:off x="541073" y="844605"/>
            <a:ext cx="5542227" cy="738662"/>
          </a:xfrm>
          <a:prstGeom prst="rect">
            <a:avLst/>
          </a:prstGeom>
          <a:noFill/>
          <a:ln w="9525">
            <a:noFill/>
          </a:ln>
        </p:spPr>
        <p:txBody>
          <a:bodyPr wrap="square" lIns="45719" tIns="45719" rIns="45719" bIns="45719" anchor="t">
            <a:spAutoFit/>
          </a:bodyPr>
          <a:lstStyle/>
          <a:p>
            <a:pPr latinLnBrk="1" hangingPunct="0">
              <a:lnSpc>
                <a:spcPct val="150000"/>
              </a:lnSpc>
            </a:pPr>
            <a:r>
              <a:rPr lang="zh-CN" altLang="en-US" sz="2800" b="1" dirty="0" smtClean="0">
                <a:solidFill>
                  <a:srgbClr val="D2452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学生</a:t>
            </a:r>
            <a:r>
              <a:rPr lang="zh-CN" altLang="en-US" sz="2800" b="1" dirty="0">
                <a:solidFill>
                  <a:srgbClr val="D2452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如何进行心理测评？</a:t>
            </a:r>
          </a:p>
        </p:txBody>
      </p:sp>
      <p:sp>
        <p:nvSpPr>
          <p:cNvPr id="29702" name="矩形 3"/>
          <p:cNvSpPr/>
          <p:nvPr/>
        </p:nvSpPr>
        <p:spPr>
          <a:xfrm>
            <a:off x="467518" y="1743075"/>
            <a:ext cx="11389121" cy="24722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marL="342891" indent="-342891" eaLnBrk="0" hangingPunct="0"/>
            <a:r>
              <a:rPr lang="zh-CN" altLang="en-US" sz="2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一</a:t>
            </a:r>
            <a:r>
              <a:rPr lang="zh-CN" altLang="en-US" sz="2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、</a:t>
            </a:r>
            <a:r>
              <a:rPr lang="zh-CN" altLang="en-US" sz="2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登录</a:t>
            </a:r>
            <a:endParaRPr lang="en-US" altLang="zh-CN" sz="28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marL="380990" indent="-380990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133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搜索微信小程序“学生心理测评平台”进入。输入手机号， 选择入学年份，获取验证码</a:t>
            </a:r>
            <a:endParaRPr lang="en-US" altLang="zh-CN" sz="2133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marL="380990" indent="-380990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133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登录后，根据页面提示完善个人信息</a:t>
            </a:r>
            <a:endParaRPr lang="en-US" altLang="zh-CN" sz="2133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marL="380990" indent="-380990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133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确认无误后点击“确认信息”</a:t>
            </a:r>
          </a:p>
          <a:p>
            <a:pPr eaLnBrk="0" hangingPunct="0">
              <a:lnSpc>
                <a:spcPct val="150000"/>
              </a:lnSpc>
            </a:pPr>
            <a:endParaRPr lang="en-US" altLang="zh-CN" sz="2133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</p:txBody>
      </p:sp>
      <p:sp>
        <p:nvSpPr>
          <p:cNvPr id="29705" name="Line 10"/>
          <p:cNvSpPr>
            <a:spLocks noChangeAspect="1"/>
          </p:cNvSpPr>
          <p:nvPr/>
        </p:nvSpPr>
        <p:spPr>
          <a:xfrm>
            <a:off x="447677" y="1583267"/>
            <a:ext cx="11136313" cy="0"/>
          </a:xfrm>
          <a:prstGeom prst="line">
            <a:avLst/>
          </a:prstGeom>
          <a:ln w="28575" cap="flat" cmpd="sng">
            <a:solidFill>
              <a:srgbClr val="D2452E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eaLnBrk="0" hangingPunct="0"/>
            <a:endParaRPr lang="zh-CN" altLang="en-US" sz="2400"/>
          </a:p>
        </p:txBody>
      </p:sp>
      <p:sp>
        <p:nvSpPr>
          <p:cNvPr id="16" name="KSO_Shape"/>
          <p:cNvSpPr/>
          <p:nvPr/>
        </p:nvSpPr>
        <p:spPr>
          <a:xfrm>
            <a:off x="4600086" y="4908449"/>
            <a:ext cx="432204" cy="432000"/>
          </a:xfrm>
          <a:custGeom>
            <a:avLst/>
            <a:gdLst>
              <a:gd name="connsiteX0" fmla="*/ 422617 w 720080"/>
              <a:gd name="connsiteY0" fmla="*/ 167125 h 720080"/>
              <a:gd name="connsiteX1" fmla="*/ 392320 w 720080"/>
              <a:gd name="connsiteY1" fmla="*/ 179675 h 720080"/>
              <a:gd name="connsiteX2" fmla="*/ 392320 w 720080"/>
              <a:gd name="connsiteY2" fmla="*/ 240270 h 720080"/>
              <a:gd name="connsiteX3" fmla="*/ 470117 w 720080"/>
              <a:gd name="connsiteY3" fmla="*/ 318067 h 720080"/>
              <a:gd name="connsiteX4" fmla="*/ 151276 w 720080"/>
              <a:gd name="connsiteY4" fmla="*/ 318067 h 720080"/>
              <a:gd name="connsiteX5" fmla="*/ 108429 w 720080"/>
              <a:gd name="connsiteY5" fmla="*/ 360915 h 720080"/>
              <a:gd name="connsiteX6" fmla="*/ 151276 w 720080"/>
              <a:gd name="connsiteY6" fmla="*/ 403762 h 720080"/>
              <a:gd name="connsiteX7" fmla="*/ 467182 w 720080"/>
              <a:gd name="connsiteY7" fmla="*/ 403762 h 720080"/>
              <a:gd name="connsiteX8" fmla="*/ 391132 w 720080"/>
              <a:gd name="connsiteY8" fmla="*/ 479811 h 720080"/>
              <a:gd name="connsiteX9" fmla="*/ 391132 w 720080"/>
              <a:gd name="connsiteY9" fmla="*/ 540406 h 720080"/>
              <a:gd name="connsiteX10" fmla="*/ 451727 w 720080"/>
              <a:gd name="connsiteY10" fmla="*/ 540406 h 720080"/>
              <a:gd name="connsiteX11" fmla="*/ 597086 w 720080"/>
              <a:gd name="connsiteY11" fmla="*/ 395048 h 720080"/>
              <a:gd name="connsiteX12" fmla="*/ 603450 w 720080"/>
              <a:gd name="connsiteY12" fmla="*/ 388459 h 720080"/>
              <a:gd name="connsiteX13" fmla="*/ 605656 w 720080"/>
              <a:gd name="connsiteY13" fmla="*/ 385654 h 720080"/>
              <a:gd name="connsiteX14" fmla="*/ 607314 w 720080"/>
              <a:gd name="connsiteY14" fmla="*/ 381802 h 720080"/>
              <a:gd name="connsiteX15" fmla="*/ 611651 w 720080"/>
              <a:gd name="connsiteY15" fmla="*/ 359975 h 720080"/>
              <a:gd name="connsiteX16" fmla="*/ 607314 w 720080"/>
              <a:gd name="connsiteY16" fmla="*/ 338148 h 720080"/>
              <a:gd name="connsiteX17" fmla="*/ 604581 w 720080"/>
              <a:gd name="connsiteY17" fmla="*/ 333055 h 720080"/>
              <a:gd name="connsiteX18" fmla="*/ 603896 w 720080"/>
              <a:gd name="connsiteY18" fmla="*/ 331821 h 720080"/>
              <a:gd name="connsiteX19" fmla="*/ 598273 w 720080"/>
              <a:gd name="connsiteY19" fmla="*/ 325033 h 720080"/>
              <a:gd name="connsiteX20" fmla="*/ 452915 w 720080"/>
              <a:gd name="connsiteY20" fmla="*/ 179675 h 720080"/>
              <a:gd name="connsiteX21" fmla="*/ 422617 w 720080"/>
              <a:gd name="connsiteY21" fmla="*/ 167125 h 720080"/>
              <a:gd name="connsiteX22" fmla="*/ 360040 w 720080"/>
              <a:gd name="connsiteY22" fmla="*/ 0 h 720080"/>
              <a:gd name="connsiteX23" fmla="*/ 720080 w 720080"/>
              <a:gd name="connsiteY23" fmla="*/ 360040 h 720080"/>
              <a:gd name="connsiteX24" fmla="*/ 360040 w 720080"/>
              <a:gd name="connsiteY24" fmla="*/ 720080 h 720080"/>
              <a:gd name="connsiteX25" fmla="*/ 0 w 720080"/>
              <a:gd name="connsiteY25" fmla="*/ 360040 h 720080"/>
              <a:gd name="connsiteX26" fmla="*/ 360040 w 720080"/>
              <a:gd name="connsiteY26" fmla="*/ 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20080" h="720080">
                <a:moveTo>
                  <a:pt x="422617" y="167125"/>
                </a:moveTo>
                <a:cubicBezTo>
                  <a:pt x="411652" y="167125"/>
                  <a:pt x="400686" y="171308"/>
                  <a:pt x="392320" y="179675"/>
                </a:cubicBezTo>
                <a:cubicBezTo>
                  <a:pt x="375587" y="196408"/>
                  <a:pt x="375587" y="223537"/>
                  <a:pt x="392320" y="240270"/>
                </a:cubicBezTo>
                <a:lnTo>
                  <a:pt x="470117" y="318067"/>
                </a:lnTo>
                <a:lnTo>
                  <a:pt x="151276" y="318067"/>
                </a:lnTo>
                <a:cubicBezTo>
                  <a:pt x="127612" y="318067"/>
                  <a:pt x="108429" y="337251"/>
                  <a:pt x="108429" y="360915"/>
                </a:cubicBezTo>
                <a:cubicBezTo>
                  <a:pt x="108429" y="384578"/>
                  <a:pt x="127612" y="403762"/>
                  <a:pt x="151276" y="403762"/>
                </a:cubicBezTo>
                <a:lnTo>
                  <a:pt x="467182" y="403762"/>
                </a:lnTo>
                <a:lnTo>
                  <a:pt x="391132" y="479811"/>
                </a:lnTo>
                <a:cubicBezTo>
                  <a:pt x="374399" y="496544"/>
                  <a:pt x="374399" y="523674"/>
                  <a:pt x="391132" y="540406"/>
                </a:cubicBezTo>
                <a:cubicBezTo>
                  <a:pt x="407865" y="557139"/>
                  <a:pt x="434994" y="557139"/>
                  <a:pt x="451727" y="540406"/>
                </a:cubicBezTo>
                <a:lnTo>
                  <a:pt x="597086" y="395048"/>
                </a:lnTo>
                <a:cubicBezTo>
                  <a:pt x="599177" y="392957"/>
                  <a:pt x="601484" y="390703"/>
                  <a:pt x="603450" y="388459"/>
                </a:cubicBezTo>
                <a:lnTo>
                  <a:pt x="605656" y="385654"/>
                </a:lnTo>
                <a:lnTo>
                  <a:pt x="607314" y="381802"/>
                </a:lnTo>
                <a:cubicBezTo>
                  <a:pt x="610052" y="375572"/>
                  <a:pt x="611651" y="368060"/>
                  <a:pt x="611651" y="359975"/>
                </a:cubicBezTo>
                <a:cubicBezTo>
                  <a:pt x="611651" y="351890"/>
                  <a:pt x="610052" y="344378"/>
                  <a:pt x="607314" y="338148"/>
                </a:cubicBezTo>
                <a:lnTo>
                  <a:pt x="604581" y="333055"/>
                </a:lnTo>
                <a:lnTo>
                  <a:pt x="603896" y="331821"/>
                </a:lnTo>
                <a:cubicBezTo>
                  <a:pt x="602248" y="329405"/>
                  <a:pt x="600365" y="327125"/>
                  <a:pt x="598273" y="325033"/>
                </a:cubicBezTo>
                <a:lnTo>
                  <a:pt x="452915" y="179675"/>
                </a:lnTo>
                <a:cubicBezTo>
                  <a:pt x="444548" y="171308"/>
                  <a:pt x="433583" y="167125"/>
                  <a:pt x="422617" y="167125"/>
                </a:cubicBezTo>
                <a:close/>
                <a:moveTo>
                  <a:pt x="360040" y="0"/>
                </a:moveTo>
                <a:cubicBezTo>
                  <a:pt x="558885" y="0"/>
                  <a:pt x="720080" y="161195"/>
                  <a:pt x="720080" y="360040"/>
                </a:cubicBezTo>
                <a:cubicBezTo>
                  <a:pt x="720080" y="558885"/>
                  <a:pt x="558885" y="720080"/>
                  <a:pt x="360040" y="720080"/>
                </a:cubicBezTo>
                <a:cubicBezTo>
                  <a:pt x="161195" y="720080"/>
                  <a:pt x="0" y="558885"/>
                  <a:pt x="0" y="360040"/>
                </a:cubicBezTo>
                <a:cubicBezTo>
                  <a:pt x="0" y="161195"/>
                  <a:pt x="161195" y="0"/>
                  <a:pt x="360040" y="0"/>
                </a:cubicBezTo>
                <a:close/>
              </a:path>
            </a:pathLst>
          </a:custGeom>
          <a:solidFill>
            <a:srgbClr val="C945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>
              <a:solidFill>
                <a:srgbClr val="FFFFFF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117" y="4667685"/>
            <a:ext cx="3117691" cy="1345529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3301" y="2813938"/>
            <a:ext cx="1875540" cy="3807629"/>
          </a:xfrm>
          <a:prstGeom prst="rect">
            <a:avLst/>
          </a:prstGeom>
        </p:spPr>
      </p:pic>
      <p:sp>
        <p:nvSpPr>
          <p:cNvPr id="14" name="KSO_Shape"/>
          <p:cNvSpPr/>
          <p:nvPr/>
        </p:nvSpPr>
        <p:spPr>
          <a:xfrm>
            <a:off x="8630049" y="4908449"/>
            <a:ext cx="432204" cy="432000"/>
          </a:xfrm>
          <a:custGeom>
            <a:avLst/>
            <a:gdLst>
              <a:gd name="connsiteX0" fmla="*/ 422617 w 720080"/>
              <a:gd name="connsiteY0" fmla="*/ 167125 h 720080"/>
              <a:gd name="connsiteX1" fmla="*/ 392320 w 720080"/>
              <a:gd name="connsiteY1" fmla="*/ 179675 h 720080"/>
              <a:gd name="connsiteX2" fmla="*/ 392320 w 720080"/>
              <a:gd name="connsiteY2" fmla="*/ 240270 h 720080"/>
              <a:gd name="connsiteX3" fmla="*/ 470117 w 720080"/>
              <a:gd name="connsiteY3" fmla="*/ 318067 h 720080"/>
              <a:gd name="connsiteX4" fmla="*/ 151276 w 720080"/>
              <a:gd name="connsiteY4" fmla="*/ 318067 h 720080"/>
              <a:gd name="connsiteX5" fmla="*/ 108429 w 720080"/>
              <a:gd name="connsiteY5" fmla="*/ 360915 h 720080"/>
              <a:gd name="connsiteX6" fmla="*/ 151276 w 720080"/>
              <a:gd name="connsiteY6" fmla="*/ 403762 h 720080"/>
              <a:gd name="connsiteX7" fmla="*/ 467182 w 720080"/>
              <a:gd name="connsiteY7" fmla="*/ 403762 h 720080"/>
              <a:gd name="connsiteX8" fmla="*/ 391132 w 720080"/>
              <a:gd name="connsiteY8" fmla="*/ 479811 h 720080"/>
              <a:gd name="connsiteX9" fmla="*/ 391132 w 720080"/>
              <a:gd name="connsiteY9" fmla="*/ 540406 h 720080"/>
              <a:gd name="connsiteX10" fmla="*/ 451727 w 720080"/>
              <a:gd name="connsiteY10" fmla="*/ 540406 h 720080"/>
              <a:gd name="connsiteX11" fmla="*/ 597086 w 720080"/>
              <a:gd name="connsiteY11" fmla="*/ 395048 h 720080"/>
              <a:gd name="connsiteX12" fmla="*/ 603450 w 720080"/>
              <a:gd name="connsiteY12" fmla="*/ 388459 h 720080"/>
              <a:gd name="connsiteX13" fmla="*/ 605656 w 720080"/>
              <a:gd name="connsiteY13" fmla="*/ 385654 h 720080"/>
              <a:gd name="connsiteX14" fmla="*/ 607314 w 720080"/>
              <a:gd name="connsiteY14" fmla="*/ 381802 h 720080"/>
              <a:gd name="connsiteX15" fmla="*/ 611651 w 720080"/>
              <a:gd name="connsiteY15" fmla="*/ 359975 h 720080"/>
              <a:gd name="connsiteX16" fmla="*/ 607314 w 720080"/>
              <a:gd name="connsiteY16" fmla="*/ 338148 h 720080"/>
              <a:gd name="connsiteX17" fmla="*/ 604581 w 720080"/>
              <a:gd name="connsiteY17" fmla="*/ 333055 h 720080"/>
              <a:gd name="connsiteX18" fmla="*/ 603896 w 720080"/>
              <a:gd name="connsiteY18" fmla="*/ 331821 h 720080"/>
              <a:gd name="connsiteX19" fmla="*/ 598273 w 720080"/>
              <a:gd name="connsiteY19" fmla="*/ 325033 h 720080"/>
              <a:gd name="connsiteX20" fmla="*/ 452915 w 720080"/>
              <a:gd name="connsiteY20" fmla="*/ 179675 h 720080"/>
              <a:gd name="connsiteX21" fmla="*/ 422617 w 720080"/>
              <a:gd name="connsiteY21" fmla="*/ 167125 h 720080"/>
              <a:gd name="connsiteX22" fmla="*/ 360040 w 720080"/>
              <a:gd name="connsiteY22" fmla="*/ 0 h 720080"/>
              <a:gd name="connsiteX23" fmla="*/ 720080 w 720080"/>
              <a:gd name="connsiteY23" fmla="*/ 360040 h 720080"/>
              <a:gd name="connsiteX24" fmla="*/ 360040 w 720080"/>
              <a:gd name="connsiteY24" fmla="*/ 720080 h 720080"/>
              <a:gd name="connsiteX25" fmla="*/ 0 w 720080"/>
              <a:gd name="connsiteY25" fmla="*/ 360040 h 720080"/>
              <a:gd name="connsiteX26" fmla="*/ 360040 w 720080"/>
              <a:gd name="connsiteY26" fmla="*/ 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20080" h="720080">
                <a:moveTo>
                  <a:pt x="422617" y="167125"/>
                </a:moveTo>
                <a:cubicBezTo>
                  <a:pt x="411652" y="167125"/>
                  <a:pt x="400686" y="171308"/>
                  <a:pt x="392320" y="179675"/>
                </a:cubicBezTo>
                <a:cubicBezTo>
                  <a:pt x="375587" y="196408"/>
                  <a:pt x="375587" y="223537"/>
                  <a:pt x="392320" y="240270"/>
                </a:cubicBezTo>
                <a:lnTo>
                  <a:pt x="470117" y="318067"/>
                </a:lnTo>
                <a:lnTo>
                  <a:pt x="151276" y="318067"/>
                </a:lnTo>
                <a:cubicBezTo>
                  <a:pt x="127612" y="318067"/>
                  <a:pt x="108429" y="337251"/>
                  <a:pt x="108429" y="360915"/>
                </a:cubicBezTo>
                <a:cubicBezTo>
                  <a:pt x="108429" y="384578"/>
                  <a:pt x="127612" y="403762"/>
                  <a:pt x="151276" y="403762"/>
                </a:cubicBezTo>
                <a:lnTo>
                  <a:pt x="467182" y="403762"/>
                </a:lnTo>
                <a:lnTo>
                  <a:pt x="391132" y="479811"/>
                </a:lnTo>
                <a:cubicBezTo>
                  <a:pt x="374399" y="496544"/>
                  <a:pt x="374399" y="523674"/>
                  <a:pt x="391132" y="540406"/>
                </a:cubicBezTo>
                <a:cubicBezTo>
                  <a:pt x="407865" y="557139"/>
                  <a:pt x="434994" y="557139"/>
                  <a:pt x="451727" y="540406"/>
                </a:cubicBezTo>
                <a:lnTo>
                  <a:pt x="597086" y="395048"/>
                </a:lnTo>
                <a:cubicBezTo>
                  <a:pt x="599177" y="392957"/>
                  <a:pt x="601484" y="390703"/>
                  <a:pt x="603450" y="388459"/>
                </a:cubicBezTo>
                <a:lnTo>
                  <a:pt x="605656" y="385654"/>
                </a:lnTo>
                <a:lnTo>
                  <a:pt x="607314" y="381802"/>
                </a:lnTo>
                <a:cubicBezTo>
                  <a:pt x="610052" y="375572"/>
                  <a:pt x="611651" y="368060"/>
                  <a:pt x="611651" y="359975"/>
                </a:cubicBezTo>
                <a:cubicBezTo>
                  <a:pt x="611651" y="351890"/>
                  <a:pt x="610052" y="344378"/>
                  <a:pt x="607314" y="338148"/>
                </a:cubicBezTo>
                <a:lnTo>
                  <a:pt x="604581" y="333055"/>
                </a:lnTo>
                <a:lnTo>
                  <a:pt x="603896" y="331821"/>
                </a:lnTo>
                <a:cubicBezTo>
                  <a:pt x="602248" y="329405"/>
                  <a:pt x="600365" y="327125"/>
                  <a:pt x="598273" y="325033"/>
                </a:cubicBezTo>
                <a:lnTo>
                  <a:pt x="452915" y="179675"/>
                </a:lnTo>
                <a:cubicBezTo>
                  <a:pt x="444548" y="171308"/>
                  <a:pt x="433583" y="167125"/>
                  <a:pt x="422617" y="167125"/>
                </a:cubicBezTo>
                <a:close/>
                <a:moveTo>
                  <a:pt x="360040" y="0"/>
                </a:moveTo>
                <a:cubicBezTo>
                  <a:pt x="558885" y="0"/>
                  <a:pt x="720080" y="161195"/>
                  <a:pt x="720080" y="360040"/>
                </a:cubicBezTo>
                <a:cubicBezTo>
                  <a:pt x="720080" y="558885"/>
                  <a:pt x="558885" y="720080"/>
                  <a:pt x="360040" y="720080"/>
                </a:cubicBezTo>
                <a:cubicBezTo>
                  <a:pt x="161195" y="720080"/>
                  <a:pt x="0" y="558885"/>
                  <a:pt x="0" y="360040"/>
                </a:cubicBezTo>
                <a:cubicBezTo>
                  <a:pt x="0" y="161195"/>
                  <a:pt x="161195" y="0"/>
                  <a:pt x="360040" y="0"/>
                </a:cubicBezTo>
                <a:close/>
              </a:path>
            </a:pathLst>
          </a:custGeom>
          <a:solidFill>
            <a:srgbClr val="C945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>
              <a:solidFill>
                <a:srgbClr val="FFFFFF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56995" y="2793358"/>
            <a:ext cx="2272484" cy="3958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491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/>
          <p:nvPr/>
        </p:nvSpPr>
        <p:spPr>
          <a:xfrm>
            <a:off x="-12700" y="-6351"/>
            <a:ext cx="12192000" cy="863600"/>
          </a:xfrm>
          <a:prstGeom prst="rect">
            <a:avLst/>
          </a:prstGeom>
          <a:solidFill>
            <a:srgbClr val="D2452E"/>
          </a:solidFill>
          <a:ln w="9525">
            <a:noFill/>
          </a:ln>
        </p:spPr>
        <p:txBody>
          <a:bodyPr wrap="none" anchor="ctr"/>
          <a:lstStyle/>
          <a:p>
            <a:pPr algn="ctr"/>
            <a:endParaRPr lang="zh-CN" altLang="zh-CN" sz="2400" dirty="0">
              <a:solidFill>
                <a:schemeClr val="accent2"/>
              </a:solidFill>
              <a:latin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9699" name="心形 211"/>
          <p:cNvSpPr/>
          <p:nvPr/>
        </p:nvSpPr>
        <p:spPr>
          <a:xfrm>
            <a:off x="179389" y="223839"/>
            <a:ext cx="576263" cy="447675"/>
          </a:xfrm>
          <a:custGeom>
            <a:avLst/>
            <a:gdLst/>
            <a:ahLst/>
            <a:cxnLst>
              <a:cxn ang="0">
                <a:pos x="730" y="80"/>
              </a:cxn>
              <a:cxn ang="0">
                <a:pos x="730" y="321"/>
              </a:cxn>
              <a:cxn ang="0">
                <a:pos x="730" y="80"/>
              </a:cxn>
            </a:cxnLst>
            <a:rect l="0" t="0" r="0" b="0"/>
            <a:pathLst>
              <a:path w="1905000" h="1905000">
                <a:moveTo>
                  <a:pt x="952500" y="476250"/>
                </a:moveTo>
                <a:cubicBezTo>
                  <a:pt x="1349375" y="-635000"/>
                  <a:pt x="2897188" y="476250"/>
                  <a:pt x="952500" y="1905000"/>
                </a:cubicBezTo>
                <a:cubicBezTo>
                  <a:pt x="-992187" y="476250"/>
                  <a:pt x="555625" y="-635000"/>
                  <a:pt x="952500" y="47625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</a:ln>
        </p:spPr>
        <p:txBody>
          <a:bodyPr/>
          <a:lstStyle/>
          <a:p>
            <a:endParaRPr lang="zh-CN" altLang="en-US" sz="2400"/>
          </a:p>
        </p:txBody>
      </p:sp>
      <p:sp>
        <p:nvSpPr>
          <p:cNvPr id="29700" name="Text Box 5"/>
          <p:cNvSpPr txBox="1"/>
          <p:nvPr/>
        </p:nvSpPr>
        <p:spPr>
          <a:xfrm>
            <a:off x="1014413" y="217488"/>
            <a:ext cx="3518912" cy="40011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  <a:latin typeface="Helvetica Neue"/>
                <a:ea typeface="微软雅黑" panose="020B0503020204020204" pitchFamily="34" charset="-122"/>
                <a:sym typeface="Calibri" panose="020F0502020204030204" pitchFamily="34" charset="0"/>
              </a:rPr>
              <a:t>中国大学生心理健康测评系统</a:t>
            </a:r>
          </a:p>
        </p:txBody>
      </p:sp>
      <p:sp>
        <p:nvSpPr>
          <p:cNvPr id="29701" name="TextBox 5"/>
          <p:cNvSpPr txBox="1"/>
          <p:nvPr/>
        </p:nvSpPr>
        <p:spPr>
          <a:xfrm>
            <a:off x="497730" y="935894"/>
            <a:ext cx="5080196" cy="738662"/>
          </a:xfrm>
          <a:prstGeom prst="rect">
            <a:avLst/>
          </a:prstGeom>
          <a:noFill/>
          <a:ln w="9525">
            <a:noFill/>
          </a:ln>
        </p:spPr>
        <p:txBody>
          <a:bodyPr wrap="square" lIns="45719" tIns="45719" rIns="45719" bIns="45719" anchor="t">
            <a:spAutoFit/>
          </a:bodyPr>
          <a:lstStyle/>
          <a:p>
            <a:pPr latinLnBrk="1" hangingPunct="0">
              <a:lnSpc>
                <a:spcPct val="150000"/>
              </a:lnSpc>
            </a:pPr>
            <a:r>
              <a:rPr lang="zh-CN" altLang="en-US" sz="2800" b="1" dirty="0" smtClean="0">
                <a:solidFill>
                  <a:srgbClr val="D2452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学生如何</a:t>
            </a:r>
            <a:r>
              <a:rPr lang="zh-CN" altLang="en-US" sz="2800" b="1" dirty="0">
                <a:solidFill>
                  <a:srgbClr val="D2452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进行心理测评？</a:t>
            </a:r>
          </a:p>
        </p:txBody>
      </p:sp>
      <p:sp>
        <p:nvSpPr>
          <p:cNvPr id="29702" name="矩形 3"/>
          <p:cNvSpPr/>
          <p:nvPr/>
        </p:nvSpPr>
        <p:spPr>
          <a:xfrm>
            <a:off x="497730" y="1802695"/>
            <a:ext cx="11358911" cy="1723421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二、测评</a:t>
            </a:r>
            <a:endParaRPr lang="en-US" altLang="zh-CN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80990" indent="-380990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133" dirty="0"/>
              <a:t>登录后可看到个人信息和心理测评两个模块。点击“绑定微信，下次即可一键登录</a:t>
            </a:r>
            <a:endParaRPr lang="en-US" altLang="zh-CN" sz="2133" dirty="0"/>
          </a:p>
          <a:p>
            <a:pPr marL="380990" indent="-380990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133" dirty="0"/>
              <a:t>点击头像可以查看、修改个人信息，完成测评提交后不能再进行修改。</a:t>
            </a:r>
            <a:endParaRPr lang="en-US" altLang="zh-CN" sz="2133" dirty="0"/>
          </a:p>
        </p:txBody>
      </p:sp>
      <p:sp>
        <p:nvSpPr>
          <p:cNvPr id="29705" name="Line 10"/>
          <p:cNvSpPr>
            <a:spLocks noChangeAspect="1"/>
          </p:cNvSpPr>
          <p:nvPr/>
        </p:nvSpPr>
        <p:spPr>
          <a:xfrm>
            <a:off x="447677" y="1752600"/>
            <a:ext cx="11136313" cy="0"/>
          </a:xfrm>
          <a:prstGeom prst="line">
            <a:avLst/>
          </a:prstGeom>
          <a:ln w="28575" cap="flat" cmpd="sng">
            <a:solidFill>
              <a:srgbClr val="D2452E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eaLnBrk="0" hangingPunct="0"/>
            <a:endParaRPr lang="zh-CN" altLang="en-US" sz="240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87" y="3526244"/>
            <a:ext cx="2688299" cy="2911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033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/>
          <p:nvPr/>
        </p:nvSpPr>
        <p:spPr>
          <a:xfrm>
            <a:off x="-12700" y="-6351"/>
            <a:ext cx="12192000" cy="863600"/>
          </a:xfrm>
          <a:prstGeom prst="rect">
            <a:avLst/>
          </a:prstGeom>
          <a:solidFill>
            <a:srgbClr val="D2452E"/>
          </a:solidFill>
          <a:ln w="9525">
            <a:noFill/>
          </a:ln>
        </p:spPr>
        <p:txBody>
          <a:bodyPr wrap="none" anchor="ctr"/>
          <a:lstStyle/>
          <a:p>
            <a:pPr algn="ctr"/>
            <a:endParaRPr lang="zh-CN" altLang="zh-CN" sz="2400" dirty="0">
              <a:solidFill>
                <a:schemeClr val="accent2"/>
              </a:solidFill>
              <a:latin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9699" name="心形 211"/>
          <p:cNvSpPr/>
          <p:nvPr/>
        </p:nvSpPr>
        <p:spPr>
          <a:xfrm>
            <a:off x="179389" y="223839"/>
            <a:ext cx="576263" cy="447675"/>
          </a:xfrm>
          <a:custGeom>
            <a:avLst/>
            <a:gdLst/>
            <a:ahLst/>
            <a:cxnLst>
              <a:cxn ang="0">
                <a:pos x="730" y="80"/>
              </a:cxn>
              <a:cxn ang="0">
                <a:pos x="730" y="321"/>
              </a:cxn>
              <a:cxn ang="0">
                <a:pos x="730" y="80"/>
              </a:cxn>
            </a:cxnLst>
            <a:rect l="0" t="0" r="0" b="0"/>
            <a:pathLst>
              <a:path w="1905000" h="1905000">
                <a:moveTo>
                  <a:pt x="952500" y="476250"/>
                </a:moveTo>
                <a:cubicBezTo>
                  <a:pt x="1349375" y="-635000"/>
                  <a:pt x="2897188" y="476250"/>
                  <a:pt x="952500" y="1905000"/>
                </a:cubicBezTo>
                <a:cubicBezTo>
                  <a:pt x="-992187" y="476250"/>
                  <a:pt x="555625" y="-635000"/>
                  <a:pt x="952500" y="47625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</a:ln>
        </p:spPr>
        <p:txBody>
          <a:bodyPr/>
          <a:lstStyle/>
          <a:p>
            <a:endParaRPr lang="zh-CN" altLang="en-US" sz="2400"/>
          </a:p>
        </p:txBody>
      </p:sp>
      <p:sp>
        <p:nvSpPr>
          <p:cNvPr id="29700" name="Text Box 5"/>
          <p:cNvSpPr txBox="1"/>
          <p:nvPr/>
        </p:nvSpPr>
        <p:spPr>
          <a:xfrm>
            <a:off x="1014413" y="217488"/>
            <a:ext cx="3518912" cy="40011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  <a:latin typeface="Helvetica Neue"/>
                <a:ea typeface="微软雅黑" panose="020B0503020204020204" pitchFamily="34" charset="-122"/>
                <a:sym typeface="Calibri" panose="020F0502020204030204" pitchFamily="34" charset="0"/>
              </a:rPr>
              <a:t>中国大学生心理健康测评系统</a:t>
            </a:r>
          </a:p>
        </p:txBody>
      </p:sp>
      <p:sp>
        <p:nvSpPr>
          <p:cNvPr id="29701" name="TextBox 5"/>
          <p:cNvSpPr txBox="1"/>
          <p:nvPr/>
        </p:nvSpPr>
        <p:spPr>
          <a:xfrm>
            <a:off x="467520" y="927102"/>
            <a:ext cx="5213714" cy="738662"/>
          </a:xfrm>
          <a:prstGeom prst="rect">
            <a:avLst/>
          </a:prstGeom>
          <a:noFill/>
          <a:ln w="9525">
            <a:noFill/>
          </a:ln>
        </p:spPr>
        <p:txBody>
          <a:bodyPr wrap="square" lIns="45719" tIns="45719" rIns="45719" bIns="45719" anchor="t">
            <a:spAutoFit/>
          </a:bodyPr>
          <a:lstStyle/>
          <a:p>
            <a:pPr latinLnBrk="1" hangingPunct="0">
              <a:lnSpc>
                <a:spcPct val="150000"/>
              </a:lnSpc>
            </a:pPr>
            <a:r>
              <a:rPr lang="zh-CN" altLang="en-US" sz="2800" b="1" dirty="0">
                <a:solidFill>
                  <a:srgbClr val="D2452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学生</a:t>
            </a:r>
            <a:r>
              <a:rPr lang="zh-CN" altLang="en-US" sz="2800" b="1" dirty="0" smtClean="0">
                <a:solidFill>
                  <a:srgbClr val="D2452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如何进行</a:t>
            </a:r>
            <a:r>
              <a:rPr lang="zh-CN" altLang="en-US" sz="2800" b="1" dirty="0">
                <a:solidFill>
                  <a:srgbClr val="D2452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心理测评？</a:t>
            </a:r>
          </a:p>
        </p:txBody>
      </p:sp>
      <p:sp>
        <p:nvSpPr>
          <p:cNvPr id="29702" name="矩形 3"/>
          <p:cNvSpPr/>
          <p:nvPr/>
        </p:nvSpPr>
        <p:spPr>
          <a:xfrm>
            <a:off x="179389" y="1817512"/>
            <a:ext cx="11773263" cy="2061846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marL="723882" indent="-380990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133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点击 </a:t>
            </a:r>
            <a:r>
              <a:rPr lang="zh-CN" altLang="en-US" sz="2133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开始测评</a:t>
            </a:r>
            <a:r>
              <a:rPr lang="zh-CN" altLang="en-US" sz="2133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； 阅读 </a:t>
            </a:r>
            <a:r>
              <a:rPr lang="zh-CN" altLang="en-US" sz="2133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知情同意书</a:t>
            </a:r>
            <a:r>
              <a:rPr lang="zh-CN" altLang="en-US" sz="2133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；勾选 </a:t>
            </a:r>
            <a:r>
              <a:rPr lang="zh-CN" altLang="en-US" sz="2133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基于以上情况，我自愿参加并按照要求完成本次心理健康测试</a:t>
            </a:r>
            <a:r>
              <a:rPr lang="zh-CN" altLang="en-US" sz="2133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；点击 </a:t>
            </a:r>
            <a:r>
              <a:rPr lang="zh-CN" altLang="en-US" sz="2133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已阅读，继续下一步</a:t>
            </a:r>
            <a:endParaRPr lang="en-US" altLang="zh-CN" sz="2133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marL="342891" eaLnBrk="0" hangingPunct="0">
              <a:lnSpc>
                <a:spcPct val="150000"/>
              </a:lnSpc>
            </a:pPr>
            <a:endParaRPr lang="en-US" altLang="zh-CN" sz="2133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marL="723882" indent="-380990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133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阅读 </a:t>
            </a:r>
            <a:r>
              <a:rPr lang="zh-CN" altLang="en-US" sz="2133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测评介绍 </a:t>
            </a:r>
            <a:r>
              <a:rPr lang="zh-CN" altLang="en-US" sz="2133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点击 </a:t>
            </a:r>
            <a:r>
              <a:rPr lang="zh-CN" altLang="en-US" sz="2133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开始测评</a:t>
            </a:r>
            <a:r>
              <a:rPr lang="zh-CN" altLang="en-US" sz="2133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进入答题界面</a:t>
            </a:r>
            <a:endParaRPr lang="zh-CN" altLang="en-US" sz="2133" dirty="0">
              <a:latin typeface="+mn-ea"/>
            </a:endParaRPr>
          </a:p>
        </p:txBody>
      </p:sp>
      <p:sp>
        <p:nvSpPr>
          <p:cNvPr id="29705" name="Line 10"/>
          <p:cNvSpPr>
            <a:spLocks noChangeAspect="1"/>
          </p:cNvSpPr>
          <p:nvPr/>
        </p:nvSpPr>
        <p:spPr>
          <a:xfrm>
            <a:off x="447677" y="1752600"/>
            <a:ext cx="11136313" cy="0"/>
          </a:xfrm>
          <a:prstGeom prst="line">
            <a:avLst/>
          </a:prstGeom>
          <a:ln w="28575" cap="flat" cmpd="sng">
            <a:solidFill>
              <a:srgbClr val="D2452E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eaLnBrk="0" hangingPunct="0"/>
            <a:endParaRPr lang="zh-CN" altLang="en-US" sz="2400"/>
          </a:p>
        </p:txBody>
      </p:sp>
      <p:sp>
        <p:nvSpPr>
          <p:cNvPr id="20" name="KSO_Shape"/>
          <p:cNvSpPr/>
          <p:nvPr/>
        </p:nvSpPr>
        <p:spPr>
          <a:xfrm>
            <a:off x="9072331" y="4314919"/>
            <a:ext cx="360000" cy="360000"/>
          </a:xfrm>
          <a:custGeom>
            <a:avLst/>
            <a:gdLst>
              <a:gd name="connsiteX0" fmla="*/ 422617 w 720080"/>
              <a:gd name="connsiteY0" fmla="*/ 167125 h 720080"/>
              <a:gd name="connsiteX1" fmla="*/ 392320 w 720080"/>
              <a:gd name="connsiteY1" fmla="*/ 179675 h 720080"/>
              <a:gd name="connsiteX2" fmla="*/ 392320 w 720080"/>
              <a:gd name="connsiteY2" fmla="*/ 240270 h 720080"/>
              <a:gd name="connsiteX3" fmla="*/ 470117 w 720080"/>
              <a:gd name="connsiteY3" fmla="*/ 318067 h 720080"/>
              <a:gd name="connsiteX4" fmla="*/ 151276 w 720080"/>
              <a:gd name="connsiteY4" fmla="*/ 318067 h 720080"/>
              <a:gd name="connsiteX5" fmla="*/ 108429 w 720080"/>
              <a:gd name="connsiteY5" fmla="*/ 360915 h 720080"/>
              <a:gd name="connsiteX6" fmla="*/ 151276 w 720080"/>
              <a:gd name="connsiteY6" fmla="*/ 403762 h 720080"/>
              <a:gd name="connsiteX7" fmla="*/ 467182 w 720080"/>
              <a:gd name="connsiteY7" fmla="*/ 403762 h 720080"/>
              <a:gd name="connsiteX8" fmla="*/ 391132 w 720080"/>
              <a:gd name="connsiteY8" fmla="*/ 479811 h 720080"/>
              <a:gd name="connsiteX9" fmla="*/ 391132 w 720080"/>
              <a:gd name="connsiteY9" fmla="*/ 540406 h 720080"/>
              <a:gd name="connsiteX10" fmla="*/ 451727 w 720080"/>
              <a:gd name="connsiteY10" fmla="*/ 540406 h 720080"/>
              <a:gd name="connsiteX11" fmla="*/ 597086 w 720080"/>
              <a:gd name="connsiteY11" fmla="*/ 395048 h 720080"/>
              <a:gd name="connsiteX12" fmla="*/ 603450 w 720080"/>
              <a:gd name="connsiteY12" fmla="*/ 388459 h 720080"/>
              <a:gd name="connsiteX13" fmla="*/ 605656 w 720080"/>
              <a:gd name="connsiteY13" fmla="*/ 385654 h 720080"/>
              <a:gd name="connsiteX14" fmla="*/ 607314 w 720080"/>
              <a:gd name="connsiteY14" fmla="*/ 381802 h 720080"/>
              <a:gd name="connsiteX15" fmla="*/ 611651 w 720080"/>
              <a:gd name="connsiteY15" fmla="*/ 359975 h 720080"/>
              <a:gd name="connsiteX16" fmla="*/ 607314 w 720080"/>
              <a:gd name="connsiteY16" fmla="*/ 338148 h 720080"/>
              <a:gd name="connsiteX17" fmla="*/ 604581 w 720080"/>
              <a:gd name="connsiteY17" fmla="*/ 333055 h 720080"/>
              <a:gd name="connsiteX18" fmla="*/ 603896 w 720080"/>
              <a:gd name="connsiteY18" fmla="*/ 331821 h 720080"/>
              <a:gd name="connsiteX19" fmla="*/ 598273 w 720080"/>
              <a:gd name="connsiteY19" fmla="*/ 325033 h 720080"/>
              <a:gd name="connsiteX20" fmla="*/ 452915 w 720080"/>
              <a:gd name="connsiteY20" fmla="*/ 179675 h 720080"/>
              <a:gd name="connsiteX21" fmla="*/ 422617 w 720080"/>
              <a:gd name="connsiteY21" fmla="*/ 167125 h 720080"/>
              <a:gd name="connsiteX22" fmla="*/ 360040 w 720080"/>
              <a:gd name="connsiteY22" fmla="*/ 0 h 720080"/>
              <a:gd name="connsiteX23" fmla="*/ 720080 w 720080"/>
              <a:gd name="connsiteY23" fmla="*/ 360040 h 720080"/>
              <a:gd name="connsiteX24" fmla="*/ 360040 w 720080"/>
              <a:gd name="connsiteY24" fmla="*/ 720080 h 720080"/>
              <a:gd name="connsiteX25" fmla="*/ 0 w 720080"/>
              <a:gd name="connsiteY25" fmla="*/ 360040 h 720080"/>
              <a:gd name="connsiteX26" fmla="*/ 360040 w 720080"/>
              <a:gd name="connsiteY26" fmla="*/ 0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20080" h="720080">
                <a:moveTo>
                  <a:pt x="422617" y="167125"/>
                </a:moveTo>
                <a:cubicBezTo>
                  <a:pt x="411652" y="167125"/>
                  <a:pt x="400686" y="171308"/>
                  <a:pt x="392320" y="179675"/>
                </a:cubicBezTo>
                <a:cubicBezTo>
                  <a:pt x="375587" y="196408"/>
                  <a:pt x="375587" y="223537"/>
                  <a:pt x="392320" y="240270"/>
                </a:cubicBezTo>
                <a:lnTo>
                  <a:pt x="470117" y="318067"/>
                </a:lnTo>
                <a:lnTo>
                  <a:pt x="151276" y="318067"/>
                </a:lnTo>
                <a:cubicBezTo>
                  <a:pt x="127612" y="318067"/>
                  <a:pt x="108429" y="337251"/>
                  <a:pt x="108429" y="360915"/>
                </a:cubicBezTo>
                <a:cubicBezTo>
                  <a:pt x="108429" y="384578"/>
                  <a:pt x="127612" y="403762"/>
                  <a:pt x="151276" y="403762"/>
                </a:cubicBezTo>
                <a:lnTo>
                  <a:pt x="467182" y="403762"/>
                </a:lnTo>
                <a:lnTo>
                  <a:pt x="391132" y="479811"/>
                </a:lnTo>
                <a:cubicBezTo>
                  <a:pt x="374399" y="496544"/>
                  <a:pt x="374399" y="523674"/>
                  <a:pt x="391132" y="540406"/>
                </a:cubicBezTo>
                <a:cubicBezTo>
                  <a:pt x="407865" y="557139"/>
                  <a:pt x="434994" y="557139"/>
                  <a:pt x="451727" y="540406"/>
                </a:cubicBezTo>
                <a:lnTo>
                  <a:pt x="597086" y="395048"/>
                </a:lnTo>
                <a:cubicBezTo>
                  <a:pt x="599177" y="392957"/>
                  <a:pt x="601484" y="390703"/>
                  <a:pt x="603450" y="388459"/>
                </a:cubicBezTo>
                <a:lnTo>
                  <a:pt x="605656" y="385654"/>
                </a:lnTo>
                <a:lnTo>
                  <a:pt x="607314" y="381802"/>
                </a:lnTo>
                <a:cubicBezTo>
                  <a:pt x="610052" y="375572"/>
                  <a:pt x="611651" y="368060"/>
                  <a:pt x="611651" y="359975"/>
                </a:cubicBezTo>
                <a:cubicBezTo>
                  <a:pt x="611651" y="351890"/>
                  <a:pt x="610052" y="344378"/>
                  <a:pt x="607314" y="338148"/>
                </a:cubicBezTo>
                <a:lnTo>
                  <a:pt x="604581" y="333055"/>
                </a:lnTo>
                <a:lnTo>
                  <a:pt x="603896" y="331821"/>
                </a:lnTo>
                <a:cubicBezTo>
                  <a:pt x="602248" y="329405"/>
                  <a:pt x="600365" y="327125"/>
                  <a:pt x="598273" y="325033"/>
                </a:cubicBezTo>
                <a:lnTo>
                  <a:pt x="452915" y="179675"/>
                </a:lnTo>
                <a:cubicBezTo>
                  <a:pt x="444548" y="171308"/>
                  <a:pt x="433583" y="167125"/>
                  <a:pt x="422617" y="167125"/>
                </a:cubicBezTo>
                <a:close/>
                <a:moveTo>
                  <a:pt x="360040" y="0"/>
                </a:moveTo>
                <a:cubicBezTo>
                  <a:pt x="558885" y="0"/>
                  <a:pt x="720080" y="161195"/>
                  <a:pt x="720080" y="360040"/>
                </a:cubicBezTo>
                <a:cubicBezTo>
                  <a:pt x="720080" y="558885"/>
                  <a:pt x="558885" y="720080"/>
                  <a:pt x="360040" y="720080"/>
                </a:cubicBezTo>
                <a:cubicBezTo>
                  <a:pt x="161195" y="720080"/>
                  <a:pt x="0" y="558885"/>
                  <a:pt x="0" y="360040"/>
                </a:cubicBezTo>
                <a:cubicBezTo>
                  <a:pt x="0" y="161195"/>
                  <a:pt x="161195" y="0"/>
                  <a:pt x="360040" y="0"/>
                </a:cubicBezTo>
                <a:close/>
              </a:path>
            </a:pathLst>
          </a:custGeom>
          <a:solidFill>
            <a:srgbClr val="C945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>
              <a:solidFill>
                <a:srgbClr val="FFFFFF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2065" y="2877634"/>
            <a:ext cx="1821580" cy="3682759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6444" y="2831945"/>
            <a:ext cx="1864353" cy="3685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551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/>
          <p:nvPr/>
        </p:nvSpPr>
        <p:spPr>
          <a:xfrm>
            <a:off x="-12700" y="-6351"/>
            <a:ext cx="12192000" cy="863600"/>
          </a:xfrm>
          <a:prstGeom prst="rect">
            <a:avLst/>
          </a:prstGeom>
          <a:solidFill>
            <a:srgbClr val="D2452E"/>
          </a:solidFill>
          <a:ln w="9525">
            <a:noFill/>
          </a:ln>
        </p:spPr>
        <p:txBody>
          <a:bodyPr wrap="none" anchor="ctr"/>
          <a:lstStyle/>
          <a:p>
            <a:pPr algn="ctr"/>
            <a:endParaRPr lang="zh-CN" altLang="zh-CN" sz="2400" dirty="0">
              <a:solidFill>
                <a:schemeClr val="accent2"/>
              </a:solidFill>
              <a:latin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9699" name="心形 211"/>
          <p:cNvSpPr/>
          <p:nvPr/>
        </p:nvSpPr>
        <p:spPr>
          <a:xfrm>
            <a:off x="179389" y="223839"/>
            <a:ext cx="576263" cy="447675"/>
          </a:xfrm>
          <a:custGeom>
            <a:avLst/>
            <a:gdLst/>
            <a:ahLst/>
            <a:cxnLst>
              <a:cxn ang="0">
                <a:pos x="730" y="80"/>
              </a:cxn>
              <a:cxn ang="0">
                <a:pos x="730" y="321"/>
              </a:cxn>
              <a:cxn ang="0">
                <a:pos x="730" y="80"/>
              </a:cxn>
            </a:cxnLst>
            <a:rect l="0" t="0" r="0" b="0"/>
            <a:pathLst>
              <a:path w="1905000" h="1905000">
                <a:moveTo>
                  <a:pt x="952500" y="476250"/>
                </a:moveTo>
                <a:cubicBezTo>
                  <a:pt x="1349375" y="-635000"/>
                  <a:pt x="2897188" y="476250"/>
                  <a:pt x="952500" y="1905000"/>
                </a:cubicBezTo>
                <a:cubicBezTo>
                  <a:pt x="-992187" y="476250"/>
                  <a:pt x="555625" y="-635000"/>
                  <a:pt x="952500" y="47625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</a:ln>
        </p:spPr>
        <p:txBody>
          <a:bodyPr/>
          <a:lstStyle/>
          <a:p>
            <a:endParaRPr lang="zh-CN" altLang="en-US" sz="2400"/>
          </a:p>
        </p:txBody>
      </p:sp>
      <p:sp>
        <p:nvSpPr>
          <p:cNvPr id="29700" name="Text Box 5"/>
          <p:cNvSpPr txBox="1"/>
          <p:nvPr/>
        </p:nvSpPr>
        <p:spPr>
          <a:xfrm>
            <a:off x="1014413" y="217488"/>
            <a:ext cx="3518912" cy="40011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  <a:latin typeface="Helvetica Neue"/>
                <a:ea typeface="微软雅黑" panose="020B0503020204020204" pitchFamily="34" charset="-122"/>
                <a:sym typeface="Calibri" panose="020F0502020204030204" pitchFamily="34" charset="0"/>
              </a:rPr>
              <a:t>中国大学生心理健康测评系统</a:t>
            </a:r>
          </a:p>
        </p:txBody>
      </p:sp>
      <p:sp>
        <p:nvSpPr>
          <p:cNvPr id="29701" name="TextBox 5"/>
          <p:cNvSpPr txBox="1"/>
          <p:nvPr/>
        </p:nvSpPr>
        <p:spPr>
          <a:xfrm>
            <a:off x="532472" y="948596"/>
            <a:ext cx="4855368" cy="738662"/>
          </a:xfrm>
          <a:prstGeom prst="rect">
            <a:avLst/>
          </a:prstGeom>
          <a:noFill/>
          <a:ln w="9525">
            <a:noFill/>
          </a:ln>
        </p:spPr>
        <p:txBody>
          <a:bodyPr wrap="square" lIns="45719" tIns="45719" rIns="45719" bIns="45719" anchor="t">
            <a:spAutoFit/>
          </a:bodyPr>
          <a:lstStyle/>
          <a:p>
            <a:pPr latinLnBrk="1" hangingPunct="0">
              <a:lnSpc>
                <a:spcPct val="150000"/>
              </a:lnSpc>
            </a:pPr>
            <a:r>
              <a:rPr lang="zh-CN" altLang="en-US" sz="2800" b="1" dirty="0" smtClean="0">
                <a:solidFill>
                  <a:srgbClr val="D2452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学生如何</a:t>
            </a:r>
            <a:r>
              <a:rPr lang="zh-CN" altLang="en-US" sz="2800" b="1" dirty="0">
                <a:solidFill>
                  <a:srgbClr val="D2452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进行心理测评？</a:t>
            </a:r>
          </a:p>
        </p:txBody>
      </p:sp>
      <p:sp>
        <p:nvSpPr>
          <p:cNvPr id="29702" name="矩形 3"/>
          <p:cNvSpPr/>
          <p:nvPr/>
        </p:nvSpPr>
        <p:spPr>
          <a:xfrm>
            <a:off x="179389" y="1817513"/>
            <a:ext cx="11677252" cy="107709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marL="342891" eaLnBrk="0" hangingPunct="0">
              <a:lnSpc>
                <a:spcPct val="150000"/>
              </a:lnSpc>
            </a:pPr>
            <a:r>
              <a:rPr lang="zh-CN" altLang="en-US" sz="2133" dirty="0">
                <a:latin typeface="+mn-ea"/>
              </a:rPr>
              <a:t>测评共有 </a:t>
            </a:r>
            <a:r>
              <a:rPr lang="en-US" altLang="zh-CN" sz="2133" b="1" dirty="0">
                <a:latin typeface="+mn-ea"/>
              </a:rPr>
              <a:t>96</a:t>
            </a:r>
            <a:r>
              <a:rPr lang="en-US" altLang="zh-CN" sz="2133" dirty="0">
                <a:latin typeface="+mn-ea"/>
              </a:rPr>
              <a:t> </a:t>
            </a:r>
            <a:r>
              <a:rPr lang="zh-CN" altLang="en-US" sz="2133" dirty="0">
                <a:latin typeface="+mn-ea"/>
              </a:rPr>
              <a:t>道题，不限制作答时间，学生要根据自身真实情况作答。页面右上角提供答题卡功能，可以查看答题是否遗漏，</a:t>
            </a:r>
            <a:r>
              <a:rPr lang="en-US" altLang="zh-CN" sz="2133" dirty="0">
                <a:latin typeface="+mn-ea"/>
              </a:rPr>
              <a:t>96 </a:t>
            </a:r>
            <a:r>
              <a:rPr lang="zh-CN" altLang="en-US" sz="2133" dirty="0">
                <a:latin typeface="+mn-ea"/>
              </a:rPr>
              <a:t>道题全部</a:t>
            </a:r>
            <a:r>
              <a:rPr lang="zh-CN" altLang="en-US" sz="2133" dirty="0" smtClean="0">
                <a:latin typeface="+mn-ea"/>
              </a:rPr>
              <a:t>作答方</a:t>
            </a:r>
            <a:r>
              <a:rPr lang="zh-CN" altLang="en-US" sz="2133" dirty="0">
                <a:latin typeface="+mn-ea"/>
              </a:rPr>
              <a:t>可提交</a:t>
            </a:r>
            <a:r>
              <a:rPr lang="zh-CN" altLang="en-US" sz="2133" dirty="0" smtClean="0">
                <a:latin typeface="+mn-ea"/>
              </a:rPr>
              <a:t>测评，中途</a:t>
            </a:r>
            <a:r>
              <a:rPr lang="zh-CN" altLang="en-US" sz="2133" dirty="0">
                <a:latin typeface="+mn-ea"/>
              </a:rPr>
              <a:t>退出可再次进入</a:t>
            </a:r>
            <a:r>
              <a:rPr lang="zh-CN" altLang="en-US" sz="2133" dirty="0" smtClean="0">
                <a:latin typeface="+mn-ea"/>
              </a:rPr>
              <a:t>答题。</a:t>
            </a:r>
            <a:endParaRPr lang="zh-CN" altLang="en-US" sz="2133" dirty="0">
              <a:latin typeface="+mn-ea"/>
            </a:endParaRPr>
          </a:p>
        </p:txBody>
      </p:sp>
      <p:sp>
        <p:nvSpPr>
          <p:cNvPr id="29705" name="Line 10"/>
          <p:cNvSpPr>
            <a:spLocks noChangeAspect="1"/>
          </p:cNvSpPr>
          <p:nvPr/>
        </p:nvSpPr>
        <p:spPr>
          <a:xfrm>
            <a:off x="447677" y="1752600"/>
            <a:ext cx="11136313" cy="0"/>
          </a:xfrm>
          <a:prstGeom prst="line">
            <a:avLst/>
          </a:prstGeom>
          <a:ln w="28575" cap="flat" cmpd="sng">
            <a:solidFill>
              <a:srgbClr val="D2452E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eaLnBrk="0" hangingPunct="0"/>
            <a:endParaRPr lang="zh-CN" altLang="en-US" sz="240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651" y="3101817"/>
            <a:ext cx="2057400" cy="35052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431" y="3031703"/>
            <a:ext cx="2374900" cy="36068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0097" y="3298403"/>
            <a:ext cx="2628900" cy="307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907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/>
          <p:nvPr/>
        </p:nvSpPr>
        <p:spPr>
          <a:xfrm>
            <a:off x="3216277" y="2798120"/>
            <a:ext cx="184731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zh-CN" altLang="zh-CN" sz="2400" dirty="0">
              <a:solidFill>
                <a:srgbClr val="000000"/>
              </a:solidFill>
              <a:sym typeface="宋体" panose="02010600030101010101" pitchFamily="2" charset="-122"/>
            </a:endParaRPr>
          </a:p>
        </p:txBody>
      </p:sp>
      <p:sp>
        <p:nvSpPr>
          <p:cNvPr id="29698" name="Rectangle 3"/>
          <p:cNvSpPr/>
          <p:nvPr/>
        </p:nvSpPr>
        <p:spPr>
          <a:xfrm>
            <a:off x="-12700" y="-6351"/>
            <a:ext cx="12192000" cy="863600"/>
          </a:xfrm>
          <a:prstGeom prst="rect">
            <a:avLst/>
          </a:prstGeom>
          <a:solidFill>
            <a:srgbClr val="D2452E"/>
          </a:solidFill>
          <a:ln w="9525">
            <a:noFill/>
          </a:ln>
        </p:spPr>
        <p:txBody>
          <a:bodyPr wrap="none" anchor="ctr"/>
          <a:lstStyle/>
          <a:p>
            <a:pPr algn="ctr"/>
            <a:endParaRPr lang="zh-CN" altLang="zh-CN" sz="2400" dirty="0">
              <a:solidFill>
                <a:schemeClr val="accent2"/>
              </a:solidFill>
              <a:latin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9699" name="心形 211"/>
          <p:cNvSpPr/>
          <p:nvPr/>
        </p:nvSpPr>
        <p:spPr>
          <a:xfrm>
            <a:off x="179389" y="223839"/>
            <a:ext cx="576263" cy="447675"/>
          </a:xfrm>
          <a:custGeom>
            <a:avLst/>
            <a:gdLst/>
            <a:ahLst/>
            <a:cxnLst>
              <a:cxn ang="0">
                <a:pos x="730" y="80"/>
              </a:cxn>
              <a:cxn ang="0">
                <a:pos x="730" y="321"/>
              </a:cxn>
              <a:cxn ang="0">
                <a:pos x="730" y="80"/>
              </a:cxn>
            </a:cxnLst>
            <a:rect l="0" t="0" r="0" b="0"/>
            <a:pathLst>
              <a:path w="1905000" h="1905000">
                <a:moveTo>
                  <a:pt x="952500" y="476250"/>
                </a:moveTo>
                <a:cubicBezTo>
                  <a:pt x="1349375" y="-635000"/>
                  <a:pt x="2897188" y="476250"/>
                  <a:pt x="952500" y="1905000"/>
                </a:cubicBezTo>
                <a:cubicBezTo>
                  <a:pt x="-992187" y="476250"/>
                  <a:pt x="555625" y="-635000"/>
                  <a:pt x="952500" y="47625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</a:ln>
        </p:spPr>
        <p:txBody>
          <a:bodyPr/>
          <a:lstStyle/>
          <a:p>
            <a:endParaRPr lang="zh-CN" altLang="en-US" sz="2400"/>
          </a:p>
        </p:txBody>
      </p:sp>
      <p:sp>
        <p:nvSpPr>
          <p:cNvPr id="29700" name="Text Box 5"/>
          <p:cNvSpPr txBox="1"/>
          <p:nvPr/>
        </p:nvSpPr>
        <p:spPr>
          <a:xfrm>
            <a:off x="1014413" y="217488"/>
            <a:ext cx="3518912" cy="40011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  <a:latin typeface="Helvetica Neue"/>
                <a:ea typeface="微软雅黑" panose="020B0503020204020204" pitchFamily="34" charset="-122"/>
                <a:sym typeface="Calibri" panose="020F0502020204030204" pitchFamily="34" charset="0"/>
              </a:rPr>
              <a:t>中国大学生心理健康测评系统</a:t>
            </a:r>
          </a:p>
        </p:txBody>
      </p:sp>
      <p:sp>
        <p:nvSpPr>
          <p:cNvPr id="29701" name="TextBox 5"/>
          <p:cNvSpPr txBox="1"/>
          <p:nvPr/>
        </p:nvSpPr>
        <p:spPr>
          <a:xfrm>
            <a:off x="486862" y="935894"/>
            <a:ext cx="5643560" cy="738662"/>
          </a:xfrm>
          <a:prstGeom prst="rect">
            <a:avLst/>
          </a:prstGeom>
          <a:noFill/>
          <a:ln w="9525">
            <a:noFill/>
          </a:ln>
        </p:spPr>
        <p:txBody>
          <a:bodyPr wrap="square" lIns="45719" tIns="45719" rIns="45719" bIns="45719" anchor="t">
            <a:spAutoFit/>
          </a:bodyPr>
          <a:lstStyle/>
          <a:p>
            <a:pPr latinLnBrk="1" hangingPunct="0">
              <a:lnSpc>
                <a:spcPct val="150000"/>
              </a:lnSpc>
            </a:pPr>
            <a:r>
              <a:rPr lang="zh-CN" altLang="en-US" sz="2800" b="1" dirty="0">
                <a:solidFill>
                  <a:srgbClr val="D2452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学生</a:t>
            </a:r>
            <a:r>
              <a:rPr lang="zh-CN" altLang="en-US" sz="2800" b="1" dirty="0" smtClean="0">
                <a:solidFill>
                  <a:srgbClr val="D2452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如何进行</a:t>
            </a:r>
            <a:r>
              <a:rPr lang="zh-CN" altLang="en-US" sz="2800" b="1" dirty="0">
                <a:solidFill>
                  <a:srgbClr val="D2452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心理测评？</a:t>
            </a:r>
          </a:p>
        </p:txBody>
      </p:sp>
      <p:sp>
        <p:nvSpPr>
          <p:cNvPr id="29702" name="矩形 3"/>
          <p:cNvSpPr/>
          <p:nvPr/>
        </p:nvSpPr>
        <p:spPr>
          <a:xfrm>
            <a:off x="533947" y="2019521"/>
            <a:ext cx="7770299" cy="25542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marL="487042" indent="-342900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133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提交完成后将会看到如右提示</a:t>
            </a:r>
            <a:endParaRPr lang="en-US" altLang="zh-CN" sz="2133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marL="144142" eaLnBrk="0" hangingPunct="0">
              <a:lnSpc>
                <a:spcPct val="150000"/>
              </a:lnSpc>
            </a:pPr>
            <a:endParaRPr lang="en-US" altLang="zh-CN" sz="2133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marL="487042" indent="-342900" eaLnBrk="0" hangingPunct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133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如果需要重新进行测评，则按照老师的要求登录平台进行二次测评。注意两次测评的时间间隔需</a:t>
            </a:r>
            <a:r>
              <a:rPr lang="zh-CN" altLang="en-US" sz="2133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大于 </a:t>
            </a:r>
            <a:r>
              <a:rPr lang="en-US" altLang="zh-CN" sz="2133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24 </a:t>
            </a:r>
            <a:r>
              <a:rPr lang="zh-CN" altLang="en-US" sz="2133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小时</a:t>
            </a:r>
            <a:r>
              <a:rPr lang="zh-CN" altLang="en-US" sz="2133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，否则将无法提交</a:t>
            </a:r>
            <a:endParaRPr lang="en-US" altLang="zh-CN" sz="2667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</p:txBody>
      </p:sp>
      <p:sp>
        <p:nvSpPr>
          <p:cNvPr id="29705" name="Line 10"/>
          <p:cNvSpPr>
            <a:spLocks noChangeAspect="1"/>
          </p:cNvSpPr>
          <p:nvPr/>
        </p:nvSpPr>
        <p:spPr>
          <a:xfrm>
            <a:off x="447677" y="1752600"/>
            <a:ext cx="11136313" cy="0"/>
          </a:xfrm>
          <a:prstGeom prst="line">
            <a:avLst/>
          </a:prstGeom>
          <a:ln w="28575" cap="flat" cmpd="sng">
            <a:solidFill>
              <a:srgbClr val="D2452E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eaLnBrk="0" hangingPunct="0"/>
            <a:endParaRPr lang="zh-CN" altLang="en-US" sz="240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8289" y="2180861"/>
            <a:ext cx="2508977" cy="3947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86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矩形 3"/>
          <p:cNvSpPr/>
          <p:nvPr/>
        </p:nvSpPr>
        <p:spPr>
          <a:xfrm>
            <a:off x="0" y="0"/>
            <a:ext cx="12192000" cy="6902450"/>
          </a:xfrm>
          <a:prstGeom prst="rect">
            <a:avLst/>
          </a:prstGeom>
          <a:solidFill>
            <a:srgbClr val="C9452E"/>
          </a:solidFill>
          <a:ln w="9525">
            <a:noFill/>
          </a:ln>
        </p:spPr>
        <p:txBody>
          <a:bodyPr anchor="ctr"/>
          <a:lstStyle/>
          <a:p>
            <a:pPr algn="ctr"/>
            <a:r>
              <a:rPr lang="zh-CN" altLang="en-US" sz="44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谢谢观赏</a:t>
            </a:r>
          </a:p>
        </p:txBody>
      </p:sp>
      <p:sp>
        <p:nvSpPr>
          <p:cNvPr id="32770" name="TextBox 11"/>
          <p:cNvSpPr/>
          <p:nvPr/>
        </p:nvSpPr>
        <p:spPr>
          <a:xfrm>
            <a:off x="3905250" y="4695825"/>
            <a:ext cx="5130800" cy="16573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ctr"/>
            <a:r>
              <a:rPr lang="zh-CN" altLang="en-US" sz="9600" dirty="0">
                <a:solidFill>
                  <a:srgbClr val="C9452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谢谢！</a:t>
            </a:r>
          </a:p>
        </p:txBody>
      </p:sp>
      <p:sp>
        <p:nvSpPr>
          <p:cNvPr id="32771" name="矩形 3"/>
          <p:cNvSpPr/>
          <p:nvPr/>
        </p:nvSpPr>
        <p:spPr>
          <a:xfrm>
            <a:off x="0" y="1588"/>
            <a:ext cx="12192000" cy="6900862"/>
          </a:xfrm>
          <a:prstGeom prst="rect">
            <a:avLst/>
          </a:prstGeom>
          <a:solidFill>
            <a:srgbClr val="C9452E"/>
          </a:solidFill>
          <a:ln w="9525">
            <a:noFill/>
          </a:ln>
        </p:spPr>
        <p:txBody>
          <a:bodyPr anchor="ctr"/>
          <a:lstStyle/>
          <a:p>
            <a:pPr algn="ctr"/>
            <a:r>
              <a:rPr lang="zh-CN" altLang="en-US" sz="8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谢谢！</a:t>
            </a:r>
            <a:endParaRPr lang="zh-CN" altLang="en-US" sz="4000" dirty="0">
              <a:latin typeface="Arial" panose="020B0604020202020204" pitchFamily="34" charset="0"/>
              <a:ea typeface="宋体" panose="02010600030101010101" pitchFamily="2" charset="-122"/>
              <a:sym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C4E7E"/>
      </a:dk2>
      <a:lt2>
        <a:srgbClr val="E2DFCC"/>
      </a:lt2>
      <a:accent1>
        <a:srgbClr val="093759"/>
      </a:accent1>
      <a:accent2>
        <a:srgbClr val="F33735"/>
      </a:accent2>
      <a:accent3>
        <a:srgbClr val="FFFFFF"/>
      </a:accent3>
      <a:accent4>
        <a:srgbClr val="000000"/>
      </a:accent4>
      <a:accent5>
        <a:srgbClr val="AAAEB5"/>
      </a:accent5>
      <a:accent6>
        <a:srgbClr val="DC312F"/>
      </a:accent6>
      <a:hlink>
        <a:srgbClr val="D10E0C"/>
      </a:hlink>
      <a:folHlink>
        <a:srgbClr val="BBB487"/>
      </a:folHlink>
    </a:clrScheme>
    <a:fontScheme name="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6600"/>
        </a:solidFill>
        <a:ln>
          <a:noFill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6600"/>
        </a:solidFill>
        <a:ln>
          <a:noFill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478</Words>
  <Application>Microsoft Office PowerPoint</Application>
  <PresentationFormat>自定义</PresentationFormat>
  <Paragraphs>40</Paragraphs>
  <Slides>9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</dc:creator>
  <cp:lastModifiedBy>张万里</cp:lastModifiedBy>
  <cp:revision>348</cp:revision>
  <dcterms:created xsi:type="dcterms:W3CDTF">2016-03-05T08:06:00Z</dcterms:created>
  <dcterms:modified xsi:type="dcterms:W3CDTF">2023-10-10T09:27:05Z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2052-11.1.0.10938</vt:lpwstr>
  </property>
  <property fmtid="{D5CDD505-2E9C-101B-9397-08002B2CF9AE}" pid="3" name="ICV">
    <vt:lpwstr>F2238B10D975427189DE1D049E020707</vt:lpwstr>
  </property>
</Properties>
</file>